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219456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2825"/>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1" autoAdjust="0"/>
  </p:normalViewPr>
  <p:slideViewPr>
    <p:cSldViewPr>
      <p:cViewPr>
        <p:scale>
          <a:sx n="100" d="100"/>
          <a:sy n="100" d="100"/>
        </p:scale>
        <p:origin x="19296" y="9240"/>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997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26535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1477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87399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42D8F-9744-48DB-AD36-48F0380401B8}" type="datetimeFigureOut">
              <a:rPr lang="en-US" smtClean="0"/>
              <a:t>7/11/2012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57321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42D8F-9744-48DB-AD36-48F0380401B8}" type="datetimeFigureOut">
              <a:rPr lang="en-US" smtClean="0"/>
              <a:t>7/11/2012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65595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42D8F-9744-48DB-AD36-48F0380401B8}" type="datetimeFigureOut">
              <a:rPr lang="en-US" smtClean="0"/>
              <a:t>7/11/2012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95781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42D8F-9744-48DB-AD36-48F0380401B8}" type="datetimeFigureOut">
              <a:rPr lang="en-US" smtClean="0"/>
              <a:t>7/11/2012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27404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42D8F-9744-48DB-AD36-48F0380401B8}" type="datetimeFigureOut">
              <a:rPr lang="en-US" smtClean="0"/>
              <a:t>7/11/2012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303923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7/11/2012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94647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7/11/2012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1587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5F42D8F-9744-48DB-AD36-48F0380401B8}" type="datetimeFigureOut">
              <a:rPr lang="en-US" smtClean="0"/>
              <a:t>7/11/2012</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2A4BEE73-96EC-4170-8183-E27D649616F9}" type="slidenum">
              <a:rPr lang="en-US" smtClean="0"/>
              <a:t>‹#›</a:t>
            </a:fld>
            <a:endParaRPr lang="en-US"/>
          </a:p>
        </p:txBody>
      </p:sp>
      <p:sp>
        <p:nvSpPr>
          <p:cNvPr id="8" name="Rectangle 7"/>
          <p:cNvSpPr/>
          <p:nvPr/>
        </p:nvSpPr>
        <p:spPr>
          <a:xfrm>
            <a:off x="0" y="21476469"/>
            <a:ext cx="43891200" cy="457200"/>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9" name="Rectangle 8"/>
          <p:cNvSpPr/>
          <p:nvPr/>
        </p:nvSpPr>
        <p:spPr>
          <a:xfrm>
            <a:off x="0" y="21400269"/>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930360"/>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 y="-76200"/>
            <a:ext cx="43891200" cy="1828800"/>
          </a:xfrm>
          <a:prstGeom prst="rect">
            <a:avLst/>
          </a:prstGeom>
        </p:spPr>
      </p:pic>
    </p:spTree>
    <p:extLst>
      <p:ext uri="{BB962C8B-B14F-4D97-AF65-F5344CB8AC3E}">
        <p14:creationId xmlns:p14="http://schemas.microsoft.com/office/powerpoint/2010/main" val="36805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emf"/><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1" y="3581400"/>
            <a:ext cx="43891200" cy="4572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302825"/>
                </a:solidFill>
              </a:rPr>
              <a:t>Team Members: </a:t>
            </a:r>
            <a:r>
              <a:rPr lang="en-US" sz="2400" dirty="0" err="1" smtClean="0">
                <a:solidFill>
                  <a:srgbClr val="302825"/>
                </a:solidFill>
              </a:rPr>
              <a:t>Nyema</a:t>
            </a:r>
            <a:r>
              <a:rPr lang="en-US" sz="2400" dirty="0" smtClean="0">
                <a:solidFill>
                  <a:srgbClr val="302825"/>
                </a:solidFill>
              </a:rPr>
              <a:t> </a:t>
            </a:r>
            <a:r>
              <a:rPr lang="en-US" sz="2400" dirty="0" err="1" smtClean="0">
                <a:solidFill>
                  <a:srgbClr val="302825"/>
                </a:solidFill>
              </a:rPr>
              <a:t>Barmore</a:t>
            </a:r>
            <a:r>
              <a:rPr lang="en-US" sz="2400" dirty="0" smtClean="0">
                <a:solidFill>
                  <a:srgbClr val="302825"/>
                </a:solidFill>
              </a:rPr>
              <a:t> (ECSU), Glenn Michael Koch (ECSU)     Mentor: Dr. </a:t>
            </a:r>
            <a:r>
              <a:rPr lang="en-US" sz="2400" dirty="0" err="1" smtClean="0">
                <a:solidFill>
                  <a:srgbClr val="302825"/>
                </a:solidFill>
              </a:rPr>
              <a:t>Sridar</a:t>
            </a:r>
            <a:r>
              <a:rPr lang="en-US" sz="2400" dirty="0" smtClean="0">
                <a:solidFill>
                  <a:srgbClr val="302825"/>
                </a:solidFill>
              </a:rPr>
              <a:t> </a:t>
            </a:r>
            <a:r>
              <a:rPr lang="en-US" sz="2400" dirty="0" err="1" smtClean="0">
                <a:solidFill>
                  <a:srgbClr val="302825"/>
                </a:solidFill>
              </a:rPr>
              <a:t>Anandakrishnan</a:t>
            </a:r>
            <a:r>
              <a:rPr lang="en-US" sz="2400" dirty="0" smtClean="0">
                <a:solidFill>
                  <a:srgbClr val="302825"/>
                </a:solidFill>
              </a:rPr>
              <a:t> (PSU), Peter Burkett  (PSU )</a:t>
            </a:r>
          </a:p>
        </p:txBody>
      </p:sp>
      <p:sp>
        <p:nvSpPr>
          <p:cNvPr id="5" name="Rectangle 4"/>
          <p:cNvSpPr/>
          <p:nvPr/>
        </p:nvSpPr>
        <p:spPr>
          <a:xfrm>
            <a:off x="4" y="1790700"/>
            <a:ext cx="43891200" cy="1828800"/>
          </a:xfrm>
          <a:prstGeom prst="rect">
            <a:avLst/>
          </a:prstGeom>
          <a:solidFill>
            <a:srgbClr val="FFF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dirty="0" smtClean="0">
                <a:solidFill>
                  <a:srgbClr val="302825"/>
                </a:solidFill>
              </a:rPr>
              <a:t>Using </a:t>
            </a:r>
            <a:r>
              <a:rPr lang="en-US" sz="6000" dirty="0" err="1" smtClean="0">
                <a:solidFill>
                  <a:srgbClr val="302825"/>
                </a:solidFill>
              </a:rPr>
              <a:t>CReSIS</a:t>
            </a:r>
            <a:r>
              <a:rPr lang="en-US" sz="6000" dirty="0" smtClean="0">
                <a:solidFill>
                  <a:srgbClr val="302825"/>
                </a:solidFill>
              </a:rPr>
              <a:t> Radar Data to Determine Ice Thickness and Surface Elevation at Pine Island Glacier </a:t>
            </a:r>
          </a:p>
        </p:txBody>
      </p:sp>
      <p:sp>
        <p:nvSpPr>
          <p:cNvPr id="6" name="Rectangle 5"/>
          <p:cNvSpPr/>
          <p:nvPr/>
        </p:nvSpPr>
        <p:spPr>
          <a:xfrm>
            <a:off x="4" y="3581400"/>
            <a:ext cx="43891200" cy="4572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21" y="1792304"/>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328822" y="4101757"/>
            <a:ext cx="8544939" cy="9165586"/>
          </a:xfrm>
          <a:prstGeom prst="rect">
            <a:avLst/>
          </a:prstGeom>
          <a:noFill/>
        </p:spPr>
        <p:txBody>
          <a:bodyPr wrap="square" rtlCol="0">
            <a:spAutoFit/>
          </a:bodyPr>
          <a:lstStyle/>
          <a:p>
            <a:pPr lvl="0" algn="just">
              <a:lnSpc>
                <a:spcPct val="115000"/>
              </a:lnSpc>
              <a:buClr>
                <a:srgbClr val="000000"/>
              </a:buClr>
              <a:buSzPct val="25000"/>
            </a:pPr>
            <a:r>
              <a:rPr lang="x-none" sz="2400" b="1" smtClean="0">
                <a:latin typeface="Arial"/>
                <a:ea typeface="Arial"/>
                <a:cs typeface="Arial"/>
                <a:sym typeface="Arial"/>
                <a:rtl val="0"/>
              </a:rPr>
              <a:t>Abstract</a:t>
            </a:r>
            <a:endParaRPr lang="en-US" sz="2400" b="1" dirty="0" smtClean="0">
              <a:latin typeface="Arial"/>
              <a:ea typeface="Arial"/>
              <a:cs typeface="Arial"/>
              <a:sym typeface="Arial"/>
              <a:rtl val="0"/>
            </a:endParaRPr>
          </a:p>
          <a:p>
            <a:pPr algn="just">
              <a:lnSpc>
                <a:spcPct val="115000"/>
              </a:lnSpc>
              <a:spcBef>
                <a:spcPts val="1200"/>
              </a:spcBef>
              <a:buClr>
                <a:srgbClr val="000000"/>
              </a:buClr>
              <a:buSzPct val="25000"/>
            </a:pPr>
            <a:r>
              <a:rPr lang="en-US" sz="2400" dirty="0" smtClean="0"/>
              <a:t>The </a:t>
            </a:r>
            <a:r>
              <a:rPr lang="en-US" sz="2400" dirty="0"/>
              <a:t>Pine Island Glacier region of Antarctica is an area under intense scrutiny because of its sensitivity to climate change. Pine Island Glacier is located in Western Antarctica and drains a large portion of the West Antarctic Ice Sheet. It has shown to be particularly vulnerable to glacial ablation [1]. The 2012 Research Experience for Undergraduates (REU), Ocean Marine Polar Science (OMPS), Penn State Team analyzed </a:t>
            </a:r>
            <a:r>
              <a:rPr lang="en-US" sz="2400" dirty="0" err="1"/>
              <a:t>CReSIS</a:t>
            </a:r>
            <a:r>
              <a:rPr lang="en-US" sz="2400" dirty="0"/>
              <a:t> radar data to identify the ice-surface and ice-bottom features. From this, both elevation and ice thickness at Pine Island Glacier were determined. The team utilized MATLAB along with an add-on picker program; The Penn State Environment for Seismic Processing (PSESP), developed at Pennsylvania State University. MATLAB is a programming environment that analyzes data as well as many other technical processing applications. With the picker program the team selected specific, maximum-strength radar peaks on individual radar traces and applied a formula to compute the distance traveled by the signal. The difference between the distance traveled from the surface and bottom features was calculated to produce an ice thickness map. The team results will provide data that will aid in modeling of the Pine Island Glacier.</a:t>
            </a:r>
            <a:endParaRPr lang="x-none" sz="2400">
              <a:latin typeface="Calibra"/>
              <a:ea typeface="Times New Roman"/>
              <a:cs typeface="Times New Roman"/>
              <a:sym typeface="Times New Roman"/>
              <a:rtl val="0"/>
            </a:endParaRPr>
          </a:p>
        </p:txBody>
      </p:sp>
      <p:sp>
        <p:nvSpPr>
          <p:cNvPr id="58" name="TextBox 57"/>
          <p:cNvSpPr txBox="1"/>
          <p:nvPr/>
        </p:nvSpPr>
        <p:spPr>
          <a:xfrm>
            <a:off x="18557446" y="15244965"/>
            <a:ext cx="8556950" cy="523220"/>
          </a:xfrm>
          <a:prstGeom prst="rect">
            <a:avLst/>
          </a:prstGeom>
          <a:noFill/>
        </p:spPr>
        <p:txBody>
          <a:bodyPr wrap="square" rtlCol="0">
            <a:spAutoFit/>
          </a:bodyPr>
          <a:lstStyle/>
          <a:p>
            <a:pPr algn="ctr"/>
            <a:r>
              <a:rPr lang="en-US" sz="2800" dirty="0" smtClean="0"/>
              <a:t>Automatic pick by PSESP</a:t>
            </a:r>
            <a:endParaRPr lang="en-US" sz="2000" dirty="0"/>
          </a:p>
        </p:txBody>
      </p:sp>
      <p:sp>
        <p:nvSpPr>
          <p:cNvPr id="59" name="TextBox 58"/>
          <p:cNvSpPr txBox="1"/>
          <p:nvPr/>
        </p:nvSpPr>
        <p:spPr>
          <a:xfrm>
            <a:off x="37260032" y="9421217"/>
            <a:ext cx="6172200" cy="4401205"/>
          </a:xfrm>
          <a:prstGeom prst="rect">
            <a:avLst/>
          </a:prstGeom>
          <a:noFill/>
        </p:spPr>
        <p:txBody>
          <a:bodyPr wrap="square" rtlCol="0">
            <a:spAutoFit/>
          </a:bodyPr>
          <a:lstStyle/>
          <a:p>
            <a:r>
              <a:rPr lang="en-US" sz="2800" b="1" dirty="0" smtClean="0"/>
              <a:t>Conclusion </a:t>
            </a:r>
          </a:p>
          <a:p>
            <a:r>
              <a:rPr lang="en-US" sz="2800" dirty="0"/>
              <a:t>Analysis provided numerical elevation data from </a:t>
            </a:r>
            <a:r>
              <a:rPr lang="en-US" sz="2800" dirty="0" err="1"/>
              <a:t>CReSIS</a:t>
            </a:r>
            <a:r>
              <a:rPr lang="en-US" sz="2800" dirty="0"/>
              <a:t> radar data sets that could be plotted and compared to echogram images</a:t>
            </a:r>
          </a:p>
          <a:p>
            <a:r>
              <a:rPr lang="en-US" sz="2800" dirty="0"/>
              <a:t>Data plots did correlate to echogram snapshot images</a:t>
            </a:r>
          </a:p>
          <a:p>
            <a:r>
              <a:rPr lang="en-US" sz="2800" dirty="0"/>
              <a:t>Data plots provided a reliable source to perform ice thickness calculations</a:t>
            </a:r>
          </a:p>
          <a:p>
            <a:endParaRPr lang="en-US" sz="2800" b="1" dirty="0" smtClean="0"/>
          </a:p>
        </p:txBody>
      </p:sp>
      <p:sp>
        <p:nvSpPr>
          <p:cNvPr id="60" name="TextBox 59"/>
          <p:cNvSpPr txBox="1"/>
          <p:nvPr/>
        </p:nvSpPr>
        <p:spPr>
          <a:xfrm>
            <a:off x="37260032" y="13665202"/>
            <a:ext cx="6172200" cy="4832092"/>
          </a:xfrm>
          <a:prstGeom prst="rect">
            <a:avLst/>
          </a:prstGeom>
          <a:noFill/>
        </p:spPr>
        <p:txBody>
          <a:bodyPr wrap="square" rtlCol="0">
            <a:spAutoFit/>
          </a:bodyPr>
          <a:lstStyle/>
          <a:p>
            <a:pPr lvl="0" fontAlgn="base"/>
            <a:r>
              <a:rPr lang="en-US" sz="2800" b="1" cap="small" dirty="0"/>
              <a:t>Future </a:t>
            </a:r>
            <a:r>
              <a:rPr lang="en-US" sz="2800" b="1" cap="small" dirty="0" smtClean="0"/>
              <a:t>Works  </a:t>
            </a:r>
          </a:p>
          <a:p>
            <a:pPr fontAlgn="base"/>
            <a:r>
              <a:rPr lang="en-US" sz="2800" b="1" cap="small" dirty="0" smtClean="0"/>
              <a:t>  </a:t>
            </a:r>
            <a:r>
              <a:rPr lang="en-US" sz="2800" dirty="0"/>
              <a:t>With the completed calculations of Pine Island Glacier ice thickness, a 3D model of the glacier can be created. The 3D model may be used in several different ways to improve upon the study of the glacier. One way the model may be used is to compare present day and future ice sheet thickness. </a:t>
            </a:r>
          </a:p>
          <a:p>
            <a:pPr lvl="0" fontAlgn="base"/>
            <a:endParaRPr lang="en-US" sz="2800" b="1" cap="small" dirty="0" smtClean="0"/>
          </a:p>
          <a:p>
            <a:pPr lvl="0" fontAlgn="base"/>
            <a:endParaRPr lang="en-US" sz="2800" dirty="0" smtClean="0"/>
          </a:p>
        </p:txBody>
      </p:sp>
      <p:sp>
        <p:nvSpPr>
          <p:cNvPr id="61" name="TextBox 60"/>
          <p:cNvSpPr txBox="1"/>
          <p:nvPr/>
        </p:nvSpPr>
        <p:spPr>
          <a:xfrm>
            <a:off x="37260032" y="17945616"/>
            <a:ext cx="6172200" cy="1877437"/>
          </a:xfrm>
          <a:prstGeom prst="rect">
            <a:avLst/>
          </a:prstGeom>
          <a:noFill/>
        </p:spPr>
        <p:txBody>
          <a:bodyPr wrap="square" rtlCol="0">
            <a:spAutoFit/>
          </a:bodyPr>
          <a:lstStyle/>
          <a:p>
            <a:r>
              <a:rPr lang="en-US" sz="2800" b="1" dirty="0" smtClean="0"/>
              <a:t>ACKNOWLEDGEMENTS</a:t>
            </a:r>
          </a:p>
          <a:p>
            <a:r>
              <a:rPr lang="en-US" sz="2000" dirty="0"/>
              <a:t>The team would like to acknowledge Dr. Linda B. Hayden, Dr. </a:t>
            </a:r>
            <a:r>
              <a:rPr lang="en-US" sz="2000" dirty="0" err="1" smtClean="0"/>
              <a:t>Sridar</a:t>
            </a:r>
            <a:r>
              <a:rPr lang="en-US" sz="2000" dirty="0" smtClean="0"/>
              <a:t> </a:t>
            </a:r>
            <a:r>
              <a:rPr lang="en-US" sz="2000" dirty="0" err="1" smtClean="0"/>
              <a:t>Anandakrishnan</a:t>
            </a:r>
            <a:r>
              <a:rPr lang="en-US" sz="2000" dirty="0" smtClean="0"/>
              <a:t>, </a:t>
            </a:r>
            <a:r>
              <a:rPr lang="en-US" sz="2000" dirty="0"/>
              <a:t>and </a:t>
            </a:r>
            <a:r>
              <a:rPr lang="en-US" sz="2000" dirty="0" smtClean="0"/>
              <a:t>Mr. Peter Burkett </a:t>
            </a:r>
            <a:r>
              <a:rPr lang="en-US" sz="2000" dirty="0"/>
              <a:t>for the guidance provided during the period of this research.</a:t>
            </a:r>
          </a:p>
          <a:p>
            <a:endParaRPr lang="en-US" sz="2800" b="1" dirty="0" smtClean="0"/>
          </a:p>
        </p:txBody>
      </p:sp>
      <p:sp>
        <p:nvSpPr>
          <p:cNvPr id="21" name="TextBox 20"/>
          <p:cNvSpPr txBox="1"/>
          <p:nvPr/>
        </p:nvSpPr>
        <p:spPr>
          <a:xfrm>
            <a:off x="31224221" y="19367718"/>
            <a:ext cx="12654947"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rtlCol="0">
            <a:spAutoFit/>
          </a:bodyPr>
          <a:lstStyle/>
          <a:p>
            <a:r>
              <a:rPr lang="en-US" sz="1400" b="1" cap="small" dirty="0" smtClean="0">
                <a:latin typeface="Times New Roman"/>
                <a:cs typeface="Times New Roman"/>
              </a:rPr>
              <a:t>References</a:t>
            </a:r>
          </a:p>
        </p:txBody>
      </p:sp>
      <p:pic>
        <p:nvPicPr>
          <p:cNvPr id="2" name="Picture 2" descr="G:\20111014_07_Page_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8455" y="15136396"/>
            <a:ext cx="7100040" cy="54864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7051710" y="4081294"/>
            <a:ext cx="8457490" cy="7540526"/>
          </a:xfrm>
          <a:prstGeom prst="rect">
            <a:avLst/>
          </a:prstGeom>
          <a:noFill/>
        </p:spPr>
        <p:txBody>
          <a:bodyPr wrap="square" rtlCol="0">
            <a:spAutoFit/>
          </a:bodyPr>
          <a:lstStyle/>
          <a:p>
            <a:r>
              <a:rPr lang="en-US" sz="2800" b="1" dirty="0" smtClean="0"/>
              <a:t>Ice Calculation </a:t>
            </a:r>
          </a:p>
          <a:p>
            <a:endParaRPr lang="en-US" sz="2800" b="1" dirty="0" smtClean="0"/>
          </a:p>
          <a:p>
            <a:r>
              <a:rPr lang="en-US" sz="2400" dirty="0"/>
              <a:t> Ice Thickness Calculation: </a:t>
            </a:r>
          </a:p>
          <a:p>
            <a:r>
              <a:rPr lang="en-US" sz="2400" dirty="0"/>
              <a:t>[(((Bottom horizon – surface horizon) /10)/2)*170m/</a:t>
            </a:r>
            <a:r>
              <a:rPr lang="en-US" sz="2400" dirty="0" err="1"/>
              <a:t>uS</a:t>
            </a:r>
            <a:r>
              <a:rPr lang="en-US" sz="2400" dirty="0"/>
              <a:t>]</a:t>
            </a:r>
          </a:p>
          <a:p>
            <a:endParaRPr lang="en-US" sz="2400" dirty="0"/>
          </a:p>
          <a:p>
            <a:r>
              <a:rPr lang="en-US" sz="2400" dirty="0"/>
              <a:t>Step 1: Take the Picker difference value of time between the bottom and surface horizon.</a:t>
            </a:r>
            <a:br>
              <a:rPr lang="en-US" sz="2400" dirty="0"/>
            </a:br>
            <a:r>
              <a:rPr lang="en-US" sz="2400" dirty="0"/>
              <a:t/>
            </a:r>
            <a:br>
              <a:rPr lang="en-US" sz="2400" dirty="0"/>
            </a:br>
            <a:r>
              <a:rPr lang="en-US" sz="2400" dirty="0"/>
              <a:t>Step 2: Divide by 10. This converts it from "samples" to real time (in micro seconds). </a:t>
            </a:r>
            <a:br>
              <a:rPr lang="en-US" sz="2400" dirty="0"/>
            </a:br>
            <a:r>
              <a:rPr lang="en-US" sz="2400" dirty="0"/>
              <a:t/>
            </a:r>
            <a:br>
              <a:rPr lang="en-US" sz="2400" dirty="0"/>
            </a:br>
            <a:r>
              <a:rPr lang="en-US" sz="2400" dirty="0"/>
              <a:t>Step 3:Divide that time by 2. This converts the "two way" travel time (going from the plane to the bottom of the ice and back to plane) into a one way travel time (from the plane to the bottom of the ice).</a:t>
            </a:r>
            <a:br>
              <a:rPr lang="en-US" sz="2400" dirty="0"/>
            </a:br>
            <a:r>
              <a:rPr lang="en-US" sz="2400" dirty="0"/>
              <a:t/>
            </a:r>
            <a:br>
              <a:rPr lang="en-US" sz="2400" dirty="0"/>
            </a:br>
            <a:r>
              <a:rPr lang="en-US" sz="2400" dirty="0"/>
              <a:t>Step 4: Multiply that number by 170 (which converts time to distance because radar waves travel at 170 meters/</a:t>
            </a:r>
            <a:r>
              <a:rPr lang="en-US" sz="2400" dirty="0" err="1"/>
              <a:t>uS</a:t>
            </a:r>
            <a:r>
              <a:rPr lang="en-US" sz="2400" dirty="0"/>
              <a:t> in ice).</a:t>
            </a:r>
            <a:br>
              <a:rPr lang="en-US" sz="2400" dirty="0"/>
            </a:br>
            <a:r>
              <a:rPr lang="en-US" sz="2400" dirty="0"/>
              <a:t/>
            </a:r>
            <a:br>
              <a:rPr lang="en-US" sz="2400" dirty="0"/>
            </a:br>
            <a:endParaRPr lang="en-US" sz="2000" dirty="0"/>
          </a:p>
        </p:txBody>
      </p:sp>
      <p:grpSp>
        <p:nvGrpSpPr>
          <p:cNvPr id="11" name="Group 10"/>
          <p:cNvGrpSpPr/>
          <p:nvPr/>
        </p:nvGrpSpPr>
        <p:grpSpPr>
          <a:xfrm>
            <a:off x="19139339" y="4141634"/>
            <a:ext cx="6867525" cy="5734050"/>
            <a:chOff x="33223199" y="13737235"/>
            <a:chExt cx="6867525" cy="573405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3199" y="13737235"/>
              <a:ext cx="686752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Shape 181"/>
            <p:cNvSpPr/>
            <p:nvPr/>
          </p:nvSpPr>
          <p:spPr>
            <a:xfrm>
              <a:off x="36118800" y="15462281"/>
              <a:ext cx="3111394" cy="1040040"/>
            </a:xfrm>
            <a:prstGeom prst="rect">
              <a:avLst/>
            </a:prstGeom>
            <a:solidFill>
              <a:schemeClr val="lt1"/>
            </a:solidFill>
            <a:ln w="25400" cap="flat">
              <a:solidFill>
                <a:schemeClr val="accent1"/>
              </a:solidFill>
              <a:prstDash val="solid"/>
              <a:round/>
              <a:headEnd type="none" w="med" len="med"/>
              <a:tailEnd type="none" w="med" len="med"/>
            </a:ln>
          </p:spPr>
          <p:txBody>
            <a:bodyPr lIns="91425" tIns="45700" rIns="91425" bIns="45700" anchor="t" anchorCtr="0">
              <a:spAutoFit/>
            </a:bodyPr>
            <a:lstStyle/>
            <a:p>
              <a:pPr marL="0" marR="0" lvl="0" indent="0" algn="l" rtl="0">
                <a:lnSpc>
                  <a:spcPct val="100000"/>
                </a:lnSpc>
                <a:spcBef>
                  <a:spcPts val="0"/>
                </a:spcBef>
                <a:spcAft>
                  <a:spcPts val="0"/>
                </a:spcAft>
                <a:buClr>
                  <a:srgbClr val="000000"/>
                </a:buClr>
                <a:buSzPct val="25000"/>
                <a:buFont typeface="Times New Roman"/>
                <a:buNone/>
              </a:pPr>
              <a:r>
                <a:rPr lang="x-none" sz="1400" b="0" i="0" u="none" strike="noStrike" cap="none" baseline="0">
                  <a:solidFill>
                    <a:schemeClr val="dk1"/>
                  </a:solidFill>
                  <a:latin typeface="Times New Roman"/>
                  <a:ea typeface="Times New Roman"/>
                  <a:cs typeface="Times New Roman"/>
                  <a:sym typeface="Times New Roman"/>
                  <a:rtl val="0"/>
                </a:rPr>
                <a:t>Pine Island Bay </a:t>
              </a:r>
            </a:p>
            <a:p>
              <a:pPr marL="0" marR="0" lvl="0" indent="0" algn="l" rtl="0">
                <a:lnSpc>
                  <a:spcPct val="100000"/>
                </a:lnSpc>
                <a:spcBef>
                  <a:spcPts val="0"/>
                </a:spcBef>
                <a:spcAft>
                  <a:spcPts val="0"/>
                </a:spcAft>
                <a:buClr>
                  <a:srgbClr val="000000"/>
                </a:buClr>
                <a:buSzPct val="25000"/>
                <a:buFont typeface="Times New Roman"/>
                <a:buNone/>
              </a:pPr>
              <a:r>
                <a:rPr lang="x-none" sz="1400" b="0" i="0" u="none" strike="noStrike" cap="none" baseline="0">
                  <a:solidFill>
                    <a:schemeClr val="dk1"/>
                  </a:solidFill>
                  <a:latin typeface="Times New Roman"/>
                  <a:ea typeface="Times New Roman"/>
                  <a:cs typeface="Times New Roman"/>
                  <a:sym typeface="Times New Roman"/>
                  <a:rtl val="0"/>
                </a:rPr>
                <a:t>(100° West Longitude - 112° West Longitude)</a:t>
              </a:r>
            </a:p>
          </p:txBody>
        </p:sp>
        <p:sp>
          <p:nvSpPr>
            <p:cNvPr id="33" name="Shape 180"/>
            <p:cNvSpPr/>
            <p:nvPr/>
          </p:nvSpPr>
          <p:spPr>
            <a:xfrm>
              <a:off x="33880425" y="16511846"/>
              <a:ext cx="1287474" cy="1287476"/>
            </a:xfrm>
            <a:prstGeom prst="ellipse">
              <a:avLst/>
            </a:prstGeom>
            <a:solidFill>
              <a:schemeClr val="lt1">
                <a:alpha val="0"/>
              </a:schemeClr>
            </a:solidFill>
            <a:ln w="9525" cap="flat">
              <a:solidFill>
                <a:schemeClr val="accent1"/>
              </a:solidFill>
              <a:prstDash val="solid"/>
              <a:round/>
              <a:headEnd type="none" w="med" len="med"/>
              <a:tailEnd type="none" w="med" len="med"/>
            </a:ln>
          </p:spPr>
          <p:txBody>
            <a:bodyPr lIns="91425" tIns="45700" rIns="91425" bIns="45700" anchor="ctr" anchorCtr="0">
              <a:spAutoFit/>
            </a:bodyPr>
            <a:lstStyle/>
            <a:p>
              <a:endParaRPr/>
            </a:p>
          </p:txBody>
        </p:sp>
        <p:cxnSp>
          <p:nvCxnSpPr>
            <p:cNvPr id="34" name="Shape 182"/>
            <p:cNvCxnSpPr>
              <a:stCxn id="31" idx="1"/>
            </p:cNvCxnSpPr>
            <p:nvPr/>
          </p:nvCxnSpPr>
          <p:spPr>
            <a:xfrm flipH="1">
              <a:off x="35052001" y="15982301"/>
              <a:ext cx="1066799" cy="852966"/>
            </a:xfrm>
            <a:prstGeom prst="straightConnector1">
              <a:avLst/>
            </a:prstGeom>
            <a:noFill/>
            <a:ln w="25400" cap="flat">
              <a:solidFill>
                <a:schemeClr val="accent1"/>
              </a:solidFill>
              <a:prstDash val="solid"/>
              <a:round/>
              <a:headEnd type="none" w="med" len="med"/>
              <a:tailEnd type="none" w="med" len="med"/>
            </a:ln>
          </p:spPr>
        </p:cxnSp>
      </p:gr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4600" y="4008780"/>
            <a:ext cx="618434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1720" y="5346221"/>
            <a:ext cx="623728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descr="pick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7739" y="10692606"/>
            <a:ext cx="6250943" cy="4572000"/>
          </a:xfrm>
          <a:prstGeom prst="rect">
            <a:avLst/>
          </a:prstGeom>
        </p:spPr>
      </p:pic>
      <p:pic>
        <p:nvPicPr>
          <p:cNvPr id="36" name="Picture 35" descr="Picked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2742" y="15659616"/>
            <a:ext cx="6190528" cy="4572000"/>
          </a:xfrm>
          <a:prstGeom prst="rect">
            <a:avLst/>
          </a:prstGeom>
        </p:spPr>
      </p:pic>
      <p:pic>
        <p:nvPicPr>
          <p:cNvPr id="37" name="Picture 36" descr="Picked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55828" y="10692606"/>
            <a:ext cx="6234545" cy="4572000"/>
          </a:xfrm>
          <a:prstGeom prst="rect">
            <a:avLst/>
          </a:prstGeom>
        </p:spPr>
      </p:pic>
      <p:pic>
        <p:nvPicPr>
          <p:cNvPr id="38" name="Picture 37" descr="pickedBottom20.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18558" y="16081248"/>
            <a:ext cx="6096000" cy="4572000"/>
          </a:xfrm>
          <a:prstGeom prst="rect">
            <a:avLst/>
          </a:prstGeom>
        </p:spPr>
      </p:pic>
      <p:pic>
        <p:nvPicPr>
          <p:cNvPr id="39" name="Picture 38" descr="plot_20_flip.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638313" y="10692606"/>
            <a:ext cx="6197600" cy="4648200"/>
          </a:xfrm>
          <a:prstGeom prst="rect">
            <a:avLst/>
          </a:prstGeom>
        </p:spPr>
      </p:pic>
      <p:sp>
        <p:nvSpPr>
          <p:cNvPr id="40" name="TextBox 39"/>
          <p:cNvSpPr txBox="1"/>
          <p:nvPr/>
        </p:nvSpPr>
        <p:spPr>
          <a:xfrm>
            <a:off x="9689086" y="4018137"/>
            <a:ext cx="8556950" cy="2108269"/>
          </a:xfrm>
          <a:prstGeom prst="rect">
            <a:avLst/>
          </a:prstGeom>
          <a:noFill/>
        </p:spPr>
        <p:txBody>
          <a:bodyPr wrap="square" rtlCol="0">
            <a:spAutoFit/>
          </a:bodyPr>
          <a:lstStyle/>
          <a:p>
            <a:r>
              <a:rPr lang="en-US" sz="2800" b="1" dirty="0" smtClean="0"/>
              <a:t>Methodology</a:t>
            </a:r>
          </a:p>
          <a:p>
            <a:r>
              <a:rPr lang="en-US" sz="2800" b="1" dirty="0" smtClean="0"/>
              <a:t> </a:t>
            </a:r>
            <a:r>
              <a:rPr lang="en-US" sz="2800" dirty="0"/>
              <a:t>The first step in the data analysis was to load the data set to be analyzed into the PSESP. </a:t>
            </a:r>
            <a:endParaRPr lang="en-US" sz="2800" b="1" dirty="0" smtClean="0"/>
          </a:p>
          <a:p>
            <a:r>
              <a:rPr lang="en-US" sz="2400" dirty="0"/>
              <a:t> </a:t>
            </a:r>
            <a:endParaRPr lang="en-US" sz="2400" dirty="0">
              <a:cs typeface="Times New Roman"/>
              <a:sym typeface="Times New Roman"/>
              <a:rtl val="0"/>
            </a:endParaRPr>
          </a:p>
          <a:p>
            <a:pPr lvl="0" algn="just">
              <a:lnSpc>
                <a:spcPct val="115000"/>
              </a:lnSpc>
              <a:buClr>
                <a:schemeClr val="lt2"/>
              </a:buClr>
              <a:buSzPct val="125000"/>
            </a:pPr>
            <a:endParaRPr lang="en-US" sz="2000" dirty="0"/>
          </a:p>
        </p:txBody>
      </p:sp>
      <p:pic>
        <p:nvPicPr>
          <p:cNvPr id="29" name="Content Placeholder 5" descr="FP2.jpg"/>
          <p:cNvPicPr>
            <a:picLocks noChangeAspect="1"/>
          </p:cNvPicPr>
          <p:nvPr/>
        </p:nvPicPr>
        <p:blipFill>
          <a:blip r:embed="rId11">
            <a:extLst>
              <a:ext uri="{28A0092B-C50C-407E-A947-70E740481C1C}">
                <a14:useLocalDpi xmlns:a14="http://schemas.microsoft.com/office/drawing/2010/main" val="0"/>
              </a:ext>
            </a:extLst>
          </a:blip>
          <a:srcRect l="-24013" r="-24013"/>
          <a:stretch>
            <a:fillRect/>
          </a:stretch>
        </p:blipFill>
        <p:spPr>
          <a:xfrm>
            <a:off x="29785" y="14284376"/>
            <a:ext cx="8755541" cy="4572000"/>
          </a:xfrm>
          <a:prstGeom prst="rect">
            <a:avLst/>
          </a:prstGeom>
        </p:spPr>
      </p:pic>
      <p:sp>
        <p:nvSpPr>
          <p:cNvPr id="41" name="TextBox 40"/>
          <p:cNvSpPr txBox="1"/>
          <p:nvPr/>
        </p:nvSpPr>
        <p:spPr>
          <a:xfrm>
            <a:off x="1536212" y="19003310"/>
            <a:ext cx="6172200" cy="523220"/>
          </a:xfrm>
          <a:prstGeom prst="rect">
            <a:avLst/>
          </a:prstGeom>
          <a:noFill/>
        </p:spPr>
        <p:txBody>
          <a:bodyPr wrap="square" rtlCol="0">
            <a:spAutoFit/>
          </a:bodyPr>
          <a:lstStyle/>
          <a:p>
            <a:pPr lvl="0" fontAlgn="base"/>
            <a:r>
              <a:rPr lang="en-US" sz="2800" dirty="0"/>
              <a:t>Flight Path With Single Pass Highlighted</a:t>
            </a:r>
            <a:endParaRPr lang="en-US" sz="2800" dirty="0" smtClean="0"/>
          </a:p>
        </p:txBody>
      </p:sp>
      <p:sp>
        <p:nvSpPr>
          <p:cNvPr id="32" name="TextBox 31"/>
          <p:cNvSpPr txBox="1"/>
          <p:nvPr/>
        </p:nvSpPr>
        <p:spPr>
          <a:xfrm>
            <a:off x="9660183" y="20440968"/>
            <a:ext cx="8556950" cy="1246495"/>
          </a:xfrm>
          <a:prstGeom prst="rect">
            <a:avLst/>
          </a:prstGeom>
          <a:noFill/>
        </p:spPr>
        <p:txBody>
          <a:bodyPr wrap="square" rtlCol="0">
            <a:spAutoFit/>
          </a:bodyPr>
          <a:lstStyle/>
          <a:p>
            <a:pPr algn="ctr"/>
            <a:r>
              <a:rPr lang="en-US" sz="2800" dirty="0" smtClean="0"/>
              <a:t>Manually picked panel</a:t>
            </a:r>
            <a:endParaRPr lang="en-US" sz="2800" b="1" dirty="0" smtClean="0"/>
          </a:p>
          <a:p>
            <a:r>
              <a:rPr lang="en-US" sz="2400" dirty="0"/>
              <a:t> </a:t>
            </a:r>
            <a:endParaRPr lang="en-US" sz="2400" dirty="0">
              <a:cs typeface="Times New Roman"/>
              <a:sym typeface="Times New Roman"/>
              <a:rtl val="0"/>
            </a:endParaRPr>
          </a:p>
          <a:p>
            <a:pPr lvl="0" algn="just">
              <a:lnSpc>
                <a:spcPct val="115000"/>
              </a:lnSpc>
              <a:buClr>
                <a:schemeClr val="lt2"/>
              </a:buClr>
              <a:buSzPct val="125000"/>
            </a:pPr>
            <a:endParaRPr lang="en-US" sz="2000" dirty="0"/>
          </a:p>
        </p:txBody>
      </p:sp>
      <p:sp>
        <p:nvSpPr>
          <p:cNvPr id="42" name="TextBox 41"/>
          <p:cNvSpPr txBox="1"/>
          <p:nvPr/>
        </p:nvSpPr>
        <p:spPr>
          <a:xfrm>
            <a:off x="9274735" y="15270162"/>
            <a:ext cx="8556950" cy="1246495"/>
          </a:xfrm>
          <a:prstGeom prst="rect">
            <a:avLst/>
          </a:prstGeom>
          <a:noFill/>
        </p:spPr>
        <p:txBody>
          <a:bodyPr wrap="square" rtlCol="0">
            <a:spAutoFit/>
          </a:bodyPr>
          <a:lstStyle/>
          <a:p>
            <a:pPr algn="ctr"/>
            <a:r>
              <a:rPr lang="en-US" sz="2800" dirty="0" smtClean="0"/>
              <a:t>Loaded data displayed as a 400 trace data panel</a:t>
            </a:r>
            <a:endParaRPr lang="en-US" sz="2800" b="1" dirty="0" smtClean="0"/>
          </a:p>
          <a:p>
            <a:r>
              <a:rPr lang="en-US" sz="2400" dirty="0"/>
              <a:t> </a:t>
            </a:r>
            <a:endParaRPr lang="en-US" sz="2400" dirty="0">
              <a:cs typeface="Times New Roman"/>
              <a:sym typeface="Times New Roman"/>
              <a:rtl val="0"/>
            </a:endParaRPr>
          </a:p>
          <a:p>
            <a:pPr lvl="0" algn="just">
              <a:lnSpc>
                <a:spcPct val="115000"/>
              </a:lnSpc>
              <a:buClr>
                <a:schemeClr val="lt2"/>
              </a:buClr>
              <a:buSzPct val="125000"/>
            </a:pPr>
            <a:endParaRPr lang="en-US" sz="2000" dirty="0"/>
          </a:p>
        </p:txBody>
      </p:sp>
      <p:sp>
        <p:nvSpPr>
          <p:cNvPr id="44" name="TextBox 43"/>
          <p:cNvSpPr txBox="1"/>
          <p:nvPr/>
        </p:nvSpPr>
        <p:spPr>
          <a:xfrm>
            <a:off x="19021818" y="20540995"/>
            <a:ext cx="8556950" cy="523220"/>
          </a:xfrm>
          <a:prstGeom prst="rect">
            <a:avLst/>
          </a:prstGeom>
          <a:noFill/>
        </p:spPr>
        <p:txBody>
          <a:bodyPr wrap="square" rtlCol="0">
            <a:spAutoFit/>
          </a:bodyPr>
          <a:lstStyle/>
          <a:p>
            <a:pPr algn="ctr"/>
            <a:r>
              <a:rPr lang="en-US" sz="2800" dirty="0" smtClean="0"/>
              <a:t>Plotted bottom surface </a:t>
            </a:r>
            <a:endParaRPr lang="en-US" sz="2000" dirty="0"/>
          </a:p>
        </p:txBody>
      </p:sp>
      <p:sp>
        <p:nvSpPr>
          <p:cNvPr id="45" name="TextBox 44"/>
          <p:cNvSpPr txBox="1"/>
          <p:nvPr/>
        </p:nvSpPr>
        <p:spPr>
          <a:xfrm>
            <a:off x="26670000" y="15136396"/>
            <a:ext cx="8556950" cy="523220"/>
          </a:xfrm>
          <a:prstGeom prst="rect">
            <a:avLst/>
          </a:prstGeom>
          <a:noFill/>
        </p:spPr>
        <p:txBody>
          <a:bodyPr wrap="square" rtlCol="0">
            <a:spAutoFit/>
          </a:bodyPr>
          <a:lstStyle/>
          <a:p>
            <a:pPr algn="ctr"/>
            <a:r>
              <a:rPr lang="en-US" sz="2800" dirty="0" smtClean="0"/>
              <a:t>Plotted bottom surface </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1308888233"/>
              </p:ext>
            </p:extLst>
          </p:nvPr>
        </p:nvGraphicFramePr>
        <p:xfrm>
          <a:off x="33645709" y="19860891"/>
          <a:ext cx="10070432" cy="1360207"/>
        </p:xfrm>
        <a:graphic>
          <a:graphicData uri="http://schemas.openxmlformats.org/drawingml/2006/table">
            <a:tbl>
              <a:tblPr firstRow="1" firstCol="1" bandRow="1"/>
              <a:tblGrid>
                <a:gridCol w="831184"/>
                <a:gridCol w="9239248"/>
              </a:tblGrid>
              <a:tr h="160234">
                <a:tc>
                  <a:txBody>
                    <a:bodyPr/>
                    <a:lstStyle/>
                    <a:p>
                      <a:pPr marL="0" marR="0" algn="ctr">
                        <a:spcBef>
                          <a:spcPts val="0"/>
                        </a:spcBef>
                        <a:spcAft>
                          <a:spcPts val="0"/>
                        </a:spcAft>
                      </a:pPr>
                      <a:r>
                        <a:rPr lang="en-US" sz="900" dirty="0" smtClean="0">
                          <a:effectLst/>
                          <a:latin typeface="Times New Roman"/>
                          <a:ea typeface="SimSun"/>
                        </a:rPr>
                        <a:t>[</a:t>
                      </a:r>
                      <a:r>
                        <a:rPr lang="en-US" sz="900" dirty="0">
                          <a:effectLst/>
                          <a:latin typeface="Times New Roman"/>
                          <a:ea typeface="SimSun"/>
                        </a:rPr>
                        <a:t>1] </a:t>
                      </a:r>
                    </a:p>
                  </a:txBody>
                  <a:tcPr marL="8902" marR="8902" marT="8902" marB="8902">
                    <a:lnL>
                      <a:noFill/>
                    </a:lnL>
                    <a:lnR>
                      <a:noFill/>
                    </a:lnR>
                    <a:lnT>
                      <a:noFill/>
                    </a:lnT>
                    <a:lnB>
                      <a:noFill/>
                    </a:lnB>
                  </a:tcPr>
                </a:tc>
                <a:tc>
                  <a:txBody>
                    <a:bodyPr/>
                    <a:lstStyle/>
                    <a:p>
                      <a:pPr marL="0" marR="0" algn="l">
                        <a:spcBef>
                          <a:spcPts val="0"/>
                        </a:spcBef>
                        <a:spcAft>
                          <a:spcPts val="0"/>
                        </a:spcAft>
                      </a:pPr>
                      <a:r>
                        <a:rPr lang="en-US" sz="900">
                          <a:effectLst/>
                          <a:latin typeface="Times New Roman"/>
                          <a:ea typeface="SimSun"/>
                        </a:rPr>
                        <a:t>Paterson, Cuffey, "The Physics of Glaciers".</a:t>
                      </a:r>
                    </a:p>
                  </a:txBody>
                  <a:tcPr marL="8902" marR="8902" marT="8902" marB="8902">
                    <a:lnL>
                      <a:noFill/>
                    </a:lnL>
                    <a:lnR>
                      <a:noFill/>
                    </a:lnR>
                    <a:lnT>
                      <a:noFill/>
                    </a:lnT>
                    <a:lnB>
                      <a:noFill/>
                    </a:lnB>
                  </a:tcPr>
                </a:tc>
              </a:tr>
              <a:tr h="160234">
                <a:tc>
                  <a:txBody>
                    <a:bodyPr/>
                    <a:lstStyle/>
                    <a:p>
                      <a:pPr marL="0" marR="0" algn="ctr">
                        <a:spcBef>
                          <a:spcPts val="0"/>
                        </a:spcBef>
                        <a:spcAft>
                          <a:spcPts val="0"/>
                        </a:spcAft>
                      </a:pPr>
                      <a:r>
                        <a:rPr lang="en-US" sz="900">
                          <a:effectLst/>
                          <a:latin typeface="Times New Roman"/>
                          <a:ea typeface="SimSun"/>
                        </a:rPr>
                        <a:t>[2] </a:t>
                      </a:r>
                    </a:p>
                  </a:txBody>
                  <a:tcPr marL="8902" marR="8902" marT="8902" marB="8902">
                    <a:lnL>
                      <a:noFill/>
                    </a:lnL>
                    <a:lnR>
                      <a:noFill/>
                    </a:lnR>
                    <a:lnT>
                      <a:noFill/>
                    </a:lnT>
                    <a:lnB>
                      <a:noFill/>
                    </a:lnB>
                  </a:tcPr>
                </a:tc>
                <a:tc>
                  <a:txBody>
                    <a:bodyPr/>
                    <a:lstStyle/>
                    <a:p>
                      <a:pPr marL="0" marR="0" algn="l">
                        <a:spcBef>
                          <a:spcPts val="0"/>
                        </a:spcBef>
                        <a:spcAft>
                          <a:spcPts val="0"/>
                        </a:spcAft>
                      </a:pPr>
                      <a:r>
                        <a:rPr lang="en-US" sz="900">
                          <a:effectLst/>
                          <a:latin typeface="Times New Roman"/>
                          <a:ea typeface="SimSun"/>
                        </a:rPr>
                        <a:t>N. S. a. I. D. Center, "All About Glaciers," [Online]. Available: http://nsidc.org/cryosphere/glaciers/questions/what.html. [Accessed 2 July 2012</a:t>
                      </a:r>
                    </a:p>
                  </a:txBody>
                  <a:tcPr marL="8902" marR="8902" marT="8902" marB="8902">
                    <a:lnL>
                      <a:noFill/>
                    </a:lnL>
                    <a:lnR>
                      <a:noFill/>
                    </a:lnR>
                    <a:lnT>
                      <a:noFill/>
                    </a:lnT>
                    <a:lnB>
                      <a:noFill/>
                    </a:lnB>
                  </a:tcPr>
                </a:tc>
              </a:tr>
              <a:tr h="160234">
                <a:tc>
                  <a:txBody>
                    <a:bodyPr/>
                    <a:lstStyle/>
                    <a:p>
                      <a:pPr marL="0" marR="0" algn="ctr">
                        <a:spcBef>
                          <a:spcPts val="0"/>
                        </a:spcBef>
                        <a:spcAft>
                          <a:spcPts val="0"/>
                        </a:spcAft>
                      </a:pPr>
                      <a:r>
                        <a:rPr lang="en-US" sz="900">
                          <a:effectLst/>
                          <a:latin typeface="Times New Roman"/>
                          <a:ea typeface="SimSun"/>
                        </a:rPr>
                        <a:t>[3] </a:t>
                      </a:r>
                    </a:p>
                  </a:txBody>
                  <a:tcPr marL="8902" marR="8902" marT="8902" marB="8902">
                    <a:lnL>
                      <a:noFill/>
                    </a:lnL>
                    <a:lnR>
                      <a:noFill/>
                    </a:lnR>
                    <a:lnT>
                      <a:noFill/>
                    </a:lnT>
                    <a:lnB>
                      <a:noFill/>
                    </a:lnB>
                  </a:tcPr>
                </a:tc>
                <a:tc>
                  <a:txBody>
                    <a:bodyPr/>
                    <a:lstStyle/>
                    <a:p>
                      <a:pPr marL="0" marR="0" indent="182880" algn="l">
                        <a:lnSpc>
                          <a:spcPct val="95000"/>
                        </a:lnSpc>
                        <a:spcBef>
                          <a:spcPts val="0"/>
                        </a:spcBef>
                        <a:spcAft>
                          <a:spcPts val="600"/>
                        </a:spcAft>
                      </a:pPr>
                      <a:r>
                        <a:rPr lang="en-US" sz="900" spc="-5" dirty="0">
                          <a:effectLst/>
                          <a:latin typeface="Times New Roman"/>
                          <a:ea typeface="SimSun"/>
                        </a:rPr>
                        <a:t>"Eccyclopedia.com," [Online]. Available: http://www.encyclopedia.com/doc/1O13-calving.html. [Accessed 2 July 2012].</a:t>
                      </a:r>
                    </a:p>
                  </a:txBody>
                  <a:tcPr marL="8902" marR="8902" marT="8902" marB="8902">
                    <a:lnL>
                      <a:noFill/>
                    </a:lnL>
                    <a:lnR>
                      <a:noFill/>
                    </a:lnR>
                    <a:lnT>
                      <a:noFill/>
                    </a:lnT>
                    <a:lnB>
                      <a:noFill/>
                    </a:lnB>
                  </a:tcPr>
                </a:tc>
              </a:tr>
              <a:tr h="160234">
                <a:tc>
                  <a:txBody>
                    <a:bodyPr/>
                    <a:lstStyle/>
                    <a:p>
                      <a:pPr marL="0" marR="0" algn="ctr">
                        <a:spcBef>
                          <a:spcPts val="0"/>
                        </a:spcBef>
                        <a:spcAft>
                          <a:spcPts val="0"/>
                        </a:spcAft>
                      </a:pPr>
                      <a:r>
                        <a:rPr lang="en-US" sz="900">
                          <a:effectLst/>
                          <a:latin typeface="Times New Roman"/>
                          <a:ea typeface="SimSun"/>
                        </a:rPr>
                        <a:t>[4] </a:t>
                      </a:r>
                    </a:p>
                  </a:txBody>
                  <a:tcPr marL="8902" marR="8902" marT="8902" marB="8902">
                    <a:lnL>
                      <a:noFill/>
                    </a:lnL>
                    <a:lnR>
                      <a:noFill/>
                    </a:lnR>
                    <a:lnT>
                      <a:noFill/>
                    </a:lnT>
                    <a:lnB>
                      <a:noFill/>
                    </a:lnB>
                  </a:tcPr>
                </a:tc>
                <a:tc>
                  <a:txBody>
                    <a:bodyPr/>
                    <a:lstStyle/>
                    <a:p>
                      <a:pPr marL="0" marR="0" algn="l">
                        <a:spcBef>
                          <a:spcPts val="0"/>
                        </a:spcBef>
                        <a:spcAft>
                          <a:spcPts val="0"/>
                        </a:spcAft>
                      </a:pPr>
                      <a:r>
                        <a:rPr lang="en-US" sz="900">
                          <a:effectLst/>
                          <a:latin typeface="Times New Roman"/>
                          <a:ea typeface="SimSun"/>
                        </a:rPr>
                        <a:t>Research.gov, "Multi-Radar Mapping of Polar Ice," [Online]. Available: http://www.research.gov/research-portal/appmanager/base/desktop. [Accessed 2 July 2012</a:t>
                      </a:r>
                    </a:p>
                  </a:txBody>
                  <a:tcPr marL="8902" marR="8902" marT="8902" marB="8902">
                    <a:lnL>
                      <a:noFill/>
                    </a:lnL>
                    <a:lnR>
                      <a:noFill/>
                    </a:lnR>
                    <a:lnT>
                      <a:noFill/>
                    </a:lnT>
                    <a:lnB>
                      <a:noFill/>
                    </a:lnB>
                  </a:tcPr>
                </a:tc>
              </a:tr>
              <a:tr h="160234">
                <a:tc>
                  <a:txBody>
                    <a:bodyPr/>
                    <a:lstStyle/>
                    <a:p>
                      <a:pPr marL="0" marR="0" algn="ctr">
                        <a:spcBef>
                          <a:spcPts val="0"/>
                        </a:spcBef>
                        <a:spcAft>
                          <a:spcPts val="0"/>
                        </a:spcAft>
                      </a:pPr>
                      <a:r>
                        <a:rPr lang="en-US" sz="900">
                          <a:effectLst/>
                          <a:latin typeface="Times New Roman"/>
                          <a:ea typeface="SimSun"/>
                        </a:rPr>
                        <a:t>[5] </a:t>
                      </a:r>
                    </a:p>
                  </a:txBody>
                  <a:tcPr marL="8902" marR="8902" marT="8902" marB="8902">
                    <a:lnL>
                      <a:noFill/>
                    </a:lnL>
                    <a:lnR>
                      <a:noFill/>
                    </a:lnR>
                    <a:lnT>
                      <a:noFill/>
                    </a:lnT>
                    <a:lnB>
                      <a:noFill/>
                    </a:lnB>
                  </a:tcPr>
                </a:tc>
                <a:tc>
                  <a:txBody>
                    <a:bodyPr/>
                    <a:lstStyle/>
                    <a:p>
                      <a:pPr marL="0" marR="0" algn="l">
                        <a:spcBef>
                          <a:spcPts val="0"/>
                        </a:spcBef>
                        <a:spcAft>
                          <a:spcPts val="0"/>
                        </a:spcAft>
                      </a:pPr>
                      <a:r>
                        <a:rPr lang="en-US" sz="900" dirty="0">
                          <a:effectLst/>
                          <a:latin typeface="Times New Roman"/>
                          <a:ea typeface="SimSun"/>
                        </a:rPr>
                        <a:t>"Merriam-Webster.com," [Online]. Available: http://www.merriam-webster.com/dictionary/radar. [Accessed 9 July 2012].</a:t>
                      </a:r>
                    </a:p>
                  </a:txBody>
                  <a:tcPr marL="8902" marR="8902" marT="8902" marB="8902">
                    <a:lnL>
                      <a:noFill/>
                    </a:lnL>
                    <a:lnR>
                      <a:noFill/>
                    </a:lnR>
                    <a:lnT>
                      <a:noFill/>
                    </a:lnT>
                    <a:lnB>
                      <a:noFill/>
                    </a:lnB>
                  </a:tcPr>
                </a:tc>
              </a:tr>
              <a:tr h="559037">
                <a:tc>
                  <a:txBody>
                    <a:bodyPr/>
                    <a:lstStyle/>
                    <a:p>
                      <a:pPr marL="0" marR="0" algn="ctr">
                        <a:spcBef>
                          <a:spcPts val="0"/>
                        </a:spcBef>
                        <a:spcAft>
                          <a:spcPts val="0"/>
                        </a:spcAft>
                      </a:pPr>
                      <a:r>
                        <a:rPr lang="en-US" sz="900">
                          <a:effectLst/>
                          <a:latin typeface="Times New Roman"/>
                          <a:ea typeface="SimSun"/>
                        </a:rPr>
                        <a:t>[6] </a:t>
                      </a:r>
                    </a:p>
                  </a:txBody>
                  <a:tcPr marL="8902" marR="8902" marT="8902" marB="8902">
                    <a:lnL>
                      <a:noFill/>
                    </a:lnL>
                    <a:lnR>
                      <a:noFill/>
                    </a:lnR>
                    <a:lnT>
                      <a:noFill/>
                    </a:lnT>
                    <a:lnB>
                      <a:noFill/>
                    </a:lnB>
                  </a:tcPr>
                </a:tc>
                <a:tc>
                  <a:txBody>
                    <a:bodyPr/>
                    <a:lstStyle/>
                    <a:p>
                      <a:pPr marL="0" marR="0" algn="l">
                        <a:spcBef>
                          <a:spcPts val="0"/>
                        </a:spcBef>
                        <a:spcAft>
                          <a:spcPts val="0"/>
                        </a:spcAft>
                      </a:pPr>
                      <a:r>
                        <a:rPr lang="en-US" sz="900" dirty="0">
                          <a:effectLst/>
                          <a:latin typeface="Times New Roman"/>
                          <a:ea typeface="SimSun"/>
                        </a:rPr>
                        <a:t>"Molecular Expressions," [Online]. Available: http://www.micro.magnet.fsu.edu/primer/java/speedoflight/index.html. [Accessed 9 July 2012].</a:t>
                      </a:r>
                    </a:p>
                  </a:txBody>
                  <a:tcPr marL="8902" marR="8902" marT="8902" marB="8902">
                    <a:lnL>
                      <a:noFill/>
                    </a:lnL>
                    <a:lnR>
                      <a:noFill/>
                    </a:lnR>
                    <a:lnT>
                      <a:noFill/>
                    </a:lnT>
                    <a:lnB>
                      <a:noFill/>
                    </a:lnB>
                  </a:tcPr>
                </a:tc>
              </a:tr>
            </a:tbl>
          </a:graphicData>
        </a:graphic>
      </p:graphicFrame>
      <p:sp>
        <p:nvSpPr>
          <p:cNvPr id="46" name="TextBox 45"/>
          <p:cNvSpPr txBox="1"/>
          <p:nvPr/>
        </p:nvSpPr>
        <p:spPr>
          <a:xfrm>
            <a:off x="18294626" y="10004601"/>
            <a:ext cx="8556950" cy="523220"/>
          </a:xfrm>
          <a:prstGeom prst="rect">
            <a:avLst/>
          </a:prstGeom>
          <a:noFill/>
        </p:spPr>
        <p:txBody>
          <a:bodyPr wrap="square" rtlCol="0">
            <a:spAutoFit/>
          </a:bodyPr>
          <a:lstStyle/>
          <a:p>
            <a:pPr algn="ctr"/>
            <a:r>
              <a:rPr lang="en-US" sz="2800" dirty="0" smtClean="0"/>
              <a:t>Study Area</a:t>
            </a:r>
            <a:endParaRPr lang="en-US" sz="2000" dirty="0"/>
          </a:p>
        </p:txBody>
      </p:sp>
      <p:sp>
        <p:nvSpPr>
          <p:cNvPr id="47" name="TextBox 46"/>
          <p:cNvSpPr txBox="1"/>
          <p:nvPr/>
        </p:nvSpPr>
        <p:spPr>
          <a:xfrm>
            <a:off x="26601292" y="20126272"/>
            <a:ext cx="8556950" cy="523220"/>
          </a:xfrm>
          <a:prstGeom prst="rect">
            <a:avLst/>
          </a:prstGeom>
          <a:noFill/>
        </p:spPr>
        <p:txBody>
          <a:bodyPr wrap="square" rtlCol="0">
            <a:spAutoFit/>
          </a:bodyPr>
          <a:lstStyle/>
          <a:p>
            <a:pPr algn="ctr"/>
            <a:r>
              <a:rPr lang="en-US" sz="2800" dirty="0" smtClean="0"/>
              <a:t>Echogram</a:t>
            </a:r>
            <a:endParaRPr lang="en-US" sz="2000" dirty="0"/>
          </a:p>
        </p:txBody>
      </p:sp>
      <p:sp>
        <p:nvSpPr>
          <p:cNvPr id="49" name="TextBox 48"/>
          <p:cNvSpPr txBox="1"/>
          <p:nvPr/>
        </p:nvSpPr>
        <p:spPr>
          <a:xfrm>
            <a:off x="35408591" y="8211196"/>
            <a:ext cx="8556950" cy="523220"/>
          </a:xfrm>
          <a:prstGeom prst="rect">
            <a:avLst/>
          </a:prstGeom>
          <a:noFill/>
        </p:spPr>
        <p:txBody>
          <a:bodyPr wrap="square" rtlCol="0">
            <a:spAutoFit/>
          </a:bodyPr>
          <a:lstStyle/>
          <a:p>
            <a:pPr algn="ctr"/>
            <a:r>
              <a:rPr lang="en-US" sz="2800" dirty="0" smtClean="0"/>
              <a:t>Plotted bottom and top surface </a:t>
            </a:r>
            <a:endParaRPr lang="en-US" sz="2000" dirty="0"/>
          </a:p>
        </p:txBody>
      </p:sp>
    </p:spTree>
    <p:extLst>
      <p:ext uri="{BB962C8B-B14F-4D97-AF65-F5344CB8AC3E}">
        <p14:creationId xmlns:p14="http://schemas.microsoft.com/office/powerpoint/2010/main" val="3463419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602</Words>
  <Application>Microsoft Office PowerPoint</Application>
  <PresentationFormat>Custom</PresentationFormat>
  <Paragraphs>47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MMT</dc:creator>
  <cp:lastModifiedBy>Glenn M Koch877</cp:lastModifiedBy>
  <cp:revision>80</cp:revision>
  <dcterms:created xsi:type="dcterms:W3CDTF">2012-05-02T16:05:26Z</dcterms:created>
  <dcterms:modified xsi:type="dcterms:W3CDTF">2012-07-11T12:22:27Z</dcterms:modified>
</cp:coreProperties>
</file>